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860" r:id="rId1"/>
  </p:sldMasterIdLst>
  <p:sldIdLst>
    <p:sldId id="256" r:id="rId2"/>
    <p:sldId id="291" r:id="rId3"/>
    <p:sldId id="278" r:id="rId4"/>
    <p:sldId id="290" r:id="rId5"/>
    <p:sldId id="277" r:id="rId6"/>
    <p:sldId id="279" r:id="rId7"/>
    <p:sldId id="280" r:id="rId8"/>
    <p:sldId id="281" r:id="rId9"/>
    <p:sldId id="283" r:id="rId10"/>
    <p:sldId id="282" r:id="rId11"/>
    <p:sldId id="284" r:id="rId12"/>
    <p:sldId id="285" r:id="rId13"/>
    <p:sldId id="286" r:id="rId14"/>
    <p:sldId id="287" r:id="rId15"/>
    <p:sldId id="288" r:id="rId16"/>
    <p:sldId id="289" r:id="rId17"/>
  </p:sldIdLst>
  <p:sldSz cx="12192000" cy="6858000"/>
  <p:notesSz cx="6954838" cy="93091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D113DDC-FE71-4420-8BFA-39A436D35BF6}" type="datetimeFigureOut">
              <a:rPr lang="fa-IR" smtClean="0"/>
              <a:t>05/15/1440</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8744CC56-9159-44C9-ABC4-5D724FBC3CA4}" type="slidenum">
              <a:rPr lang="fa-IR" smtClean="0"/>
              <a:t>‹#›</a:t>
            </a:fld>
            <a:endParaRPr lang="fa-IR"/>
          </a:p>
        </p:txBody>
      </p:sp>
    </p:spTree>
    <p:extLst>
      <p:ext uri="{BB962C8B-B14F-4D97-AF65-F5344CB8AC3E}">
        <p14:creationId xmlns:p14="http://schemas.microsoft.com/office/powerpoint/2010/main" val="10380045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D113DDC-FE71-4420-8BFA-39A436D35BF6}" type="datetimeFigureOut">
              <a:rPr lang="fa-IR" smtClean="0"/>
              <a:t>05/15/1440</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8744CC56-9159-44C9-ABC4-5D724FBC3CA4}" type="slidenum">
              <a:rPr lang="fa-IR" smtClean="0"/>
              <a:t>‹#›</a:t>
            </a:fld>
            <a:endParaRPr lang="fa-IR"/>
          </a:p>
        </p:txBody>
      </p:sp>
    </p:spTree>
    <p:extLst>
      <p:ext uri="{BB962C8B-B14F-4D97-AF65-F5344CB8AC3E}">
        <p14:creationId xmlns:p14="http://schemas.microsoft.com/office/powerpoint/2010/main" val="39009403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D113DDC-FE71-4420-8BFA-39A436D35BF6}" type="datetimeFigureOut">
              <a:rPr lang="fa-IR" smtClean="0"/>
              <a:t>05/15/1440</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8744CC56-9159-44C9-ABC4-5D724FBC3CA4}" type="slidenum">
              <a:rPr lang="fa-IR" smtClean="0"/>
              <a:t>‹#›</a:t>
            </a:fld>
            <a:endParaRPr lang="fa-I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8819893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D113DDC-FE71-4420-8BFA-39A436D35BF6}" type="datetimeFigureOut">
              <a:rPr lang="fa-IR" smtClean="0"/>
              <a:t>05/15/1440</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8744CC56-9159-44C9-ABC4-5D724FBC3CA4}" type="slidenum">
              <a:rPr lang="fa-IR" smtClean="0"/>
              <a:t>‹#›</a:t>
            </a:fld>
            <a:endParaRPr lang="fa-IR"/>
          </a:p>
        </p:txBody>
      </p:sp>
    </p:spTree>
    <p:extLst>
      <p:ext uri="{BB962C8B-B14F-4D97-AF65-F5344CB8AC3E}">
        <p14:creationId xmlns:p14="http://schemas.microsoft.com/office/powerpoint/2010/main" val="32540284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D113DDC-FE71-4420-8BFA-39A436D35BF6}" type="datetimeFigureOut">
              <a:rPr lang="fa-IR" smtClean="0"/>
              <a:t>05/15/1440</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8744CC56-9159-44C9-ABC4-5D724FBC3CA4}" type="slidenum">
              <a:rPr lang="fa-IR" smtClean="0"/>
              <a:t>‹#›</a:t>
            </a:fld>
            <a:endParaRPr lang="fa-I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2710341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D113DDC-FE71-4420-8BFA-39A436D35BF6}" type="datetimeFigureOut">
              <a:rPr lang="fa-IR" smtClean="0"/>
              <a:t>05/15/1440</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8744CC56-9159-44C9-ABC4-5D724FBC3CA4}" type="slidenum">
              <a:rPr lang="fa-IR" smtClean="0"/>
              <a:t>‹#›</a:t>
            </a:fld>
            <a:endParaRPr lang="fa-IR"/>
          </a:p>
        </p:txBody>
      </p:sp>
    </p:spTree>
    <p:extLst>
      <p:ext uri="{BB962C8B-B14F-4D97-AF65-F5344CB8AC3E}">
        <p14:creationId xmlns:p14="http://schemas.microsoft.com/office/powerpoint/2010/main" val="4052215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D113DDC-FE71-4420-8BFA-39A436D35BF6}" type="datetimeFigureOut">
              <a:rPr lang="fa-IR" smtClean="0"/>
              <a:t>05/15/1440</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8744CC56-9159-44C9-ABC4-5D724FBC3CA4}" type="slidenum">
              <a:rPr lang="fa-IR" smtClean="0"/>
              <a:t>‹#›</a:t>
            </a:fld>
            <a:endParaRPr lang="fa-IR"/>
          </a:p>
        </p:txBody>
      </p:sp>
    </p:spTree>
    <p:extLst>
      <p:ext uri="{BB962C8B-B14F-4D97-AF65-F5344CB8AC3E}">
        <p14:creationId xmlns:p14="http://schemas.microsoft.com/office/powerpoint/2010/main" val="22991405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D113DDC-FE71-4420-8BFA-39A436D35BF6}" type="datetimeFigureOut">
              <a:rPr lang="fa-IR" smtClean="0"/>
              <a:t>05/15/1440</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8744CC56-9159-44C9-ABC4-5D724FBC3CA4}" type="slidenum">
              <a:rPr lang="fa-IR" smtClean="0"/>
              <a:t>‹#›</a:t>
            </a:fld>
            <a:endParaRPr lang="fa-IR"/>
          </a:p>
        </p:txBody>
      </p:sp>
    </p:spTree>
    <p:extLst>
      <p:ext uri="{BB962C8B-B14F-4D97-AF65-F5344CB8AC3E}">
        <p14:creationId xmlns:p14="http://schemas.microsoft.com/office/powerpoint/2010/main" val="23114484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D113DDC-FE71-4420-8BFA-39A436D35BF6}" type="datetimeFigureOut">
              <a:rPr lang="fa-IR" smtClean="0"/>
              <a:t>05/15/1440</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8744CC56-9159-44C9-ABC4-5D724FBC3CA4}" type="slidenum">
              <a:rPr lang="fa-IR" smtClean="0"/>
              <a:t>‹#›</a:t>
            </a:fld>
            <a:endParaRPr lang="fa-IR"/>
          </a:p>
        </p:txBody>
      </p:sp>
    </p:spTree>
    <p:extLst>
      <p:ext uri="{BB962C8B-B14F-4D97-AF65-F5344CB8AC3E}">
        <p14:creationId xmlns:p14="http://schemas.microsoft.com/office/powerpoint/2010/main" val="4386992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D113DDC-FE71-4420-8BFA-39A436D35BF6}" type="datetimeFigureOut">
              <a:rPr lang="fa-IR" smtClean="0"/>
              <a:t>05/15/1440</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8744CC56-9159-44C9-ABC4-5D724FBC3CA4}" type="slidenum">
              <a:rPr lang="fa-IR" smtClean="0"/>
              <a:t>‹#›</a:t>
            </a:fld>
            <a:endParaRPr lang="fa-IR"/>
          </a:p>
        </p:txBody>
      </p:sp>
    </p:spTree>
    <p:extLst>
      <p:ext uri="{BB962C8B-B14F-4D97-AF65-F5344CB8AC3E}">
        <p14:creationId xmlns:p14="http://schemas.microsoft.com/office/powerpoint/2010/main" val="12713094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D113DDC-FE71-4420-8BFA-39A436D35BF6}" type="datetimeFigureOut">
              <a:rPr lang="fa-IR" smtClean="0"/>
              <a:t>05/15/1440</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8744CC56-9159-44C9-ABC4-5D724FBC3CA4}" type="slidenum">
              <a:rPr lang="fa-IR" smtClean="0"/>
              <a:t>‹#›</a:t>
            </a:fld>
            <a:endParaRPr lang="fa-IR"/>
          </a:p>
        </p:txBody>
      </p:sp>
    </p:spTree>
    <p:extLst>
      <p:ext uri="{BB962C8B-B14F-4D97-AF65-F5344CB8AC3E}">
        <p14:creationId xmlns:p14="http://schemas.microsoft.com/office/powerpoint/2010/main" val="34458322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D113DDC-FE71-4420-8BFA-39A436D35BF6}" type="datetimeFigureOut">
              <a:rPr lang="fa-IR" smtClean="0"/>
              <a:t>05/15/1440</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8744CC56-9159-44C9-ABC4-5D724FBC3CA4}" type="slidenum">
              <a:rPr lang="fa-IR" smtClean="0"/>
              <a:t>‹#›</a:t>
            </a:fld>
            <a:endParaRPr lang="fa-IR"/>
          </a:p>
        </p:txBody>
      </p:sp>
    </p:spTree>
    <p:extLst>
      <p:ext uri="{BB962C8B-B14F-4D97-AF65-F5344CB8AC3E}">
        <p14:creationId xmlns:p14="http://schemas.microsoft.com/office/powerpoint/2010/main" val="5141967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D113DDC-FE71-4420-8BFA-39A436D35BF6}" type="datetimeFigureOut">
              <a:rPr lang="fa-IR" smtClean="0"/>
              <a:t>05/15/1440</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8744CC56-9159-44C9-ABC4-5D724FBC3CA4}" type="slidenum">
              <a:rPr lang="fa-IR" smtClean="0"/>
              <a:t>‹#›</a:t>
            </a:fld>
            <a:endParaRPr lang="fa-IR"/>
          </a:p>
        </p:txBody>
      </p:sp>
    </p:spTree>
    <p:extLst>
      <p:ext uri="{BB962C8B-B14F-4D97-AF65-F5344CB8AC3E}">
        <p14:creationId xmlns:p14="http://schemas.microsoft.com/office/powerpoint/2010/main" val="11974321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113DDC-FE71-4420-8BFA-39A436D35BF6}" type="datetimeFigureOut">
              <a:rPr lang="fa-IR" smtClean="0"/>
              <a:t>05/15/1440</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8744CC56-9159-44C9-ABC4-5D724FBC3CA4}" type="slidenum">
              <a:rPr lang="fa-IR" smtClean="0"/>
              <a:t>‹#›</a:t>
            </a:fld>
            <a:endParaRPr lang="fa-IR"/>
          </a:p>
        </p:txBody>
      </p:sp>
    </p:spTree>
    <p:extLst>
      <p:ext uri="{BB962C8B-B14F-4D97-AF65-F5344CB8AC3E}">
        <p14:creationId xmlns:p14="http://schemas.microsoft.com/office/powerpoint/2010/main" val="10755769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D113DDC-FE71-4420-8BFA-39A436D35BF6}" type="datetimeFigureOut">
              <a:rPr lang="fa-IR" smtClean="0"/>
              <a:t>05/15/1440</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8744CC56-9159-44C9-ABC4-5D724FBC3CA4}" type="slidenum">
              <a:rPr lang="fa-IR" smtClean="0"/>
              <a:t>‹#›</a:t>
            </a:fld>
            <a:endParaRPr lang="fa-IR"/>
          </a:p>
        </p:txBody>
      </p:sp>
    </p:spTree>
    <p:extLst>
      <p:ext uri="{BB962C8B-B14F-4D97-AF65-F5344CB8AC3E}">
        <p14:creationId xmlns:p14="http://schemas.microsoft.com/office/powerpoint/2010/main" val="27222200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D113DDC-FE71-4420-8BFA-39A436D35BF6}" type="datetimeFigureOut">
              <a:rPr lang="fa-IR" smtClean="0"/>
              <a:t>05/15/1440</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8744CC56-9159-44C9-ABC4-5D724FBC3CA4}" type="slidenum">
              <a:rPr lang="fa-IR" smtClean="0"/>
              <a:t>‹#›</a:t>
            </a:fld>
            <a:endParaRPr lang="fa-IR"/>
          </a:p>
        </p:txBody>
      </p:sp>
    </p:spTree>
    <p:extLst>
      <p:ext uri="{BB962C8B-B14F-4D97-AF65-F5344CB8AC3E}">
        <p14:creationId xmlns:p14="http://schemas.microsoft.com/office/powerpoint/2010/main" val="5877092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D113DDC-FE71-4420-8BFA-39A436D35BF6}" type="datetimeFigureOut">
              <a:rPr lang="fa-IR" smtClean="0"/>
              <a:t>05/15/1440</a:t>
            </a:fld>
            <a:endParaRPr lang="fa-I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a-I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8744CC56-9159-44C9-ABC4-5D724FBC3CA4}" type="slidenum">
              <a:rPr lang="fa-IR" smtClean="0"/>
              <a:t>‹#›</a:t>
            </a:fld>
            <a:endParaRPr lang="fa-IR"/>
          </a:p>
        </p:txBody>
      </p:sp>
    </p:spTree>
    <p:extLst>
      <p:ext uri="{BB962C8B-B14F-4D97-AF65-F5344CB8AC3E}">
        <p14:creationId xmlns:p14="http://schemas.microsoft.com/office/powerpoint/2010/main" val="577501794"/>
      </p:ext>
    </p:extLst>
  </p:cSld>
  <p:clrMap bg1="lt1" tx1="dk1" bg2="lt2" tx2="dk2" accent1="accent1" accent2="accent2" accent3="accent3" accent4="accent4" accent5="accent5" accent6="accent6" hlink="hlink" folHlink="folHlink"/>
  <p:sldLayoutIdLst>
    <p:sldLayoutId id="2147483861" r:id="rId1"/>
    <p:sldLayoutId id="2147483862" r:id="rId2"/>
    <p:sldLayoutId id="2147483863" r:id="rId3"/>
    <p:sldLayoutId id="2147483864" r:id="rId4"/>
    <p:sldLayoutId id="2147483865" r:id="rId5"/>
    <p:sldLayoutId id="2147483866" r:id="rId6"/>
    <p:sldLayoutId id="2147483867" r:id="rId7"/>
    <p:sldLayoutId id="2147483868" r:id="rId8"/>
    <p:sldLayoutId id="2147483869" r:id="rId9"/>
    <p:sldLayoutId id="2147483870" r:id="rId10"/>
    <p:sldLayoutId id="2147483871" r:id="rId11"/>
    <p:sldLayoutId id="2147483872" r:id="rId12"/>
    <p:sldLayoutId id="2147483873" r:id="rId13"/>
    <p:sldLayoutId id="2147483874" r:id="rId14"/>
    <p:sldLayoutId id="2147483875" r:id="rId15"/>
    <p:sldLayoutId id="2147483876" r:id="rId16"/>
  </p:sldLayoutIdLst>
  <p:txStyles>
    <p:titleStyle>
      <a:lvl1pPr algn="l" defTabSz="457200" rtl="1" eaLnBrk="1" latinLnBrk="0" hangingPunct="1">
        <a:spcBef>
          <a:spcPct val="0"/>
        </a:spcBef>
        <a:buNone/>
        <a:defRPr sz="3600" kern="1200">
          <a:solidFill>
            <a:schemeClr val="accent1">
              <a:lumMod val="75000"/>
            </a:schemeClr>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42900" indent="-342900" algn="r" defTabSz="457200" rtl="1"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r" defTabSz="457200" rtl="1"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r" defTabSz="457200" rtl="1"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r" defTabSz="457200" rtl="1"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r" defTabSz="457200" rtl="1"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r" defTabSz="457200" rtl="1"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r" defTabSz="457200" rtl="1"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r" defTabSz="457200" rtl="1"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r" defTabSz="457200" rtl="1"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31272" y="1531916"/>
            <a:ext cx="9927771" cy="2518919"/>
          </a:xfrm>
        </p:spPr>
        <p:txBody>
          <a:bodyPr>
            <a:normAutofit/>
          </a:bodyPr>
          <a:lstStyle/>
          <a:p>
            <a:pPr algn="ctr"/>
            <a:r>
              <a:rPr lang="fa-IR" dirty="0" smtClean="0">
                <a:solidFill>
                  <a:schemeClr val="accent3"/>
                </a:solidFill>
                <a:cs typeface="B Titr" panose="00000700000000000000" pitchFamily="2" charset="-78"/>
              </a:rPr>
              <a:t>کمیته برون بخشی پویش ملی پیشگیری و تشخیص زودرس سرطان</a:t>
            </a:r>
            <a:endParaRPr lang="fa-IR" dirty="0">
              <a:solidFill>
                <a:schemeClr val="accent3"/>
              </a:solidFill>
              <a:cs typeface="B Titr" panose="00000700000000000000" pitchFamily="2" charset="-78"/>
            </a:endParaRPr>
          </a:p>
        </p:txBody>
      </p:sp>
      <p:sp>
        <p:nvSpPr>
          <p:cNvPr id="3" name="Subtitle 2"/>
          <p:cNvSpPr>
            <a:spLocks noGrp="1"/>
          </p:cNvSpPr>
          <p:nvPr>
            <p:ph type="subTitle" idx="1"/>
          </p:nvPr>
        </p:nvSpPr>
        <p:spPr>
          <a:xfrm>
            <a:off x="2339439" y="4739603"/>
            <a:ext cx="6139542" cy="1096896"/>
          </a:xfrm>
        </p:spPr>
        <p:txBody>
          <a:bodyPr>
            <a:normAutofit fontScale="92500" lnSpcReduction="10000"/>
          </a:bodyPr>
          <a:lstStyle/>
          <a:p>
            <a:pPr algn="ctr"/>
            <a:r>
              <a:rPr lang="fa-IR" dirty="0" smtClean="0">
                <a:solidFill>
                  <a:schemeClr val="accent1">
                    <a:lumMod val="75000"/>
                  </a:schemeClr>
                </a:solidFill>
                <a:cs typeface="B Titr" panose="00000700000000000000" pitchFamily="2" charset="-78"/>
              </a:rPr>
              <a:t>آبان 1397</a:t>
            </a:r>
          </a:p>
          <a:p>
            <a:pPr algn="ctr"/>
            <a:r>
              <a:rPr lang="fa-IR" dirty="0" smtClean="0">
                <a:solidFill>
                  <a:schemeClr val="accent1">
                    <a:lumMod val="75000"/>
                  </a:schemeClr>
                </a:solidFill>
                <a:cs typeface="B Titr" panose="00000700000000000000" pitchFamily="2" charset="-78"/>
              </a:rPr>
              <a:t>دکتر جبرئیل شعربافی</a:t>
            </a:r>
          </a:p>
          <a:p>
            <a:pPr algn="ctr"/>
            <a:r>
              <a:rPr lang="fa-IR" dirty="0" smtClean="0">
                <a:solidFill>
                  <a:schemeClr val="accent1">
                    <a:lumMod val="75000"/>
                  </a:schemeClr>
                </a:solidFill>
                <a:cs typeface="B Titr" panose="00000700000000000000" pitchFamily="2" charset="-78"/>
              </a:rPr>
              <a:t>مدیر گروه بیماریهای غیر واگیر مرکز بهداشت استان</a:t>
            </a:r>
            <a:endParaRPr lang="fa-IR" dirty="0">
              <a:solidFill>
                <a:schemeClr val="accent1">
                  <a:lumMod val="75000"/>
                </a:schemeClr>
              </a:solidFill>
              <a:cs typeface="B Titr" panose="00000700000000000000" pitchFamily="2" charset="-78"/>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688" y="4544664"/>
            <a:ext cx="3295650" cy="2305050"/>
          </a:xfrm>
          <a:prstGeom prst="rect">
            <a:avLst/>
          </a:prstGeom>
        </p:spPr>
      </p:pic>
    </p:spTree>
    <p:extLst>
      <p:ext uri="{BB962C8B-B14F-4D97-AF65-F5344CB8AC3E}">
        <p14:creationId xmlns:p14="http://schemas.microsoft.com/office/powerpoint/2010/main" val="30006768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0" anchor="b">
            <a:noAutofit/>
          </a:bodyPr>
          <a:lstStyle/>
          <a:p>
            <a:pPr algn="ctr"/>
            <a:r>
              <a:rPr lang="fa-IR" dirty="0">
                <a:solidFill>
                  <a:schemeClr val="accent3"/>
                </a:solidFill>
                <a:cs typeface="B Titr" panose="00000700000000000000" pitchFamily="2" charset="-78"/>
              </a:rPr>
              <a:t>انتظارات از شهرداری</a:t>
            </a:r>
          </a:p>
        </p:txBody>
      </p:sp>
      <p:sp>
        <p:nvSpPr>
          <p:cNvPr id="3" name="Content Placeholder 2"/>
          <p:cNvSpPr>
            <a:spLocks noGrp="1"/>
          </p:cNvSpPr>
          <p:nvPr>
            <p:ph idx="1"/>
          </p:nvPr>
        </p:nvSpPr>
        <p:spPr/>
        <p:style>
          <a:lnRef idx="2">
            <a:schemeClr val="accent1"/>
          </a:lnRef>
          <a:fillRef idx="1">
            <a:schemeClr val="lt1"/>
          </a:fillRef>
          <a:effectRef idx="0">
            <a:schemeClr val="accent1"/>
          </a:effectRef>
          <a:fontRef idx="minor">
            <a:schemeClr val="dk1"/>
          </a:fontRef>
        </p:style>
        <p:txBody>
          <a:bodyPr vert="horz" lIns="91440" tIns="45720" rIns="91440" bIns="45720" rtlCol="0">
            <a:normAutofit/>
          </a:bodyPr>
          <a:lstStyle/>
          <a:p>
            <a:r>
              <a:rPr lang="fa-IR" sz="2000" dirty="0">
                <a:solidFill>
                  <a:schemeClr val="dk1"/>
                </a:solidFill>
                <a:cs typeface="B Titr" panose="00000700000000000000" pitchFamily="2" charset="-78"/>
              </a:rPr>
              <a:t>دسترسی و بهره برداری از پوسترها، بسته های آموزشی و تیزرها( نصب بنر و توزیع پوستر و استند در واحدهای ذیربط و سطح شهر و ...)</a:t>
            </a:r>
          </a:p>
          <a:p>
            <a:r>
              <a:rPr lang="fa-IR" sz="2000" dirty="0">
                <a:solidFill>
                  <a:schemeClr val="dk1"/>
                </a:solidFill>
                <a:cs typeface="B Titr" panose="00000700000000000000" pitchFamily="2" charset="-78"/>
              </a:rPr>
              <a:t>برگزاری کلاسهای آموزشی به کارکنان زن تحت پوشش در کلیه نواحی شهرداری های استان </a:t>
            </a:r>
          </a:p>
          <a:p>
            <a:r>
              <a:rPr lang="fa-IR" sz="2000" dirty="0">
                <a:solidFill>
                  <a:schemeClr val="dk1"/>
                </a:solidFill>
                <a:cs typeface="B Titr" panose="00000700000000000000" pitchFamily="2" charset="-78"/>
              </a:rPr>
              <a:t>معرفی خدمات و امکانات موجود در شبکه های بهداشت و درمان در زمینه برنامه غربالگری و تشخیص زودهنگام سرطان پستان</a:t>
            </a:r>
          </a:p>
          <a:p>
            <a:r>
              <a:rPr lang="fa-IR" sz="2000" dirty="0">
                <a:solidFill>
                  <a:schemeClr val="dk1"/>
                </a:solidFill>
                <a:cs typeface="B Titr" panose="00000700000000000000" pitchFamily="2" charset="-78"/>
              </a:rPr>
              <a:t>ارائه تبلیغات در بیلبوردها</a:t>
            </a:r>
          </a:p>
          <a:p>
            <a:r>
              <a:rPr lang="fa-IR" sz="2000" dirty="0">
                <a:solidFill>
                  <a:schemeClr val="dk1"/>
                </a:solidFill>
                <a:cs typeface="B Titr" panose="00000700000000000000" pitchFamily="2" charset="-78"/>
              </a:rPr>
              <a:t>انجام برنامه های تبلیغی و آموزشی در فرهنگسراها، پارک ها، خانه های سلامت، میادین میوه و تره بار و ترمینال ها</a:t>
            </a:r>
          </a:p>
        </p:txBody>
      </p:sp>
    </p:spTree>
    <p:extLst>
      <p:ext uri="{BB962C8B-B14F-4D97-AF65-F5344CB8AC3E}">
        <p14:creationId xmlns:p14="http://schemas.microsoft.com/office/powerpoint/2010/main" val="33910547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0" anchor="b">
            <a:noAutofit/>
          </a:bodyPr>
          <a:lstStyle/>
          <a:p>
            <a:pPr algn="ctr"/>
            <a:r>
              <a:rPr lang="fa-IR" dirty="0">
                <a:solidFill>
                  <a:schemeClr val="accent3"/>
                </a:solidFill>
                <a:cs typeface="B Titr" panose="00000700000000000000" pitchFamily="2" charset="-78"/>
              </a:rPr>
              <a:t>انتظارات از سازمان صدا و سیما</a:t>
            </a:r>
          </a:p>
        </p:txBody>
      </p:sp>
      <p:sp>
        <p:nvSpPr>
          <p:cNvPr id="3" name="Content Placeholder 2"/>
          <p:cNvSpPr>
            <a:spLocks noGrp="1"/>
          </p:cNvSpPr>
          <p:nvPr>
            <p:ph idx="1"/>
          </p:nvPr>
        </p:nvSpPr>
        <p:spPr/>
        <p:style>
          <a:lnRef idx="2">
            <a:schemeClr val="accent1"/>
          </a:lnRef>
          <a:fillRef idx="1">
            <a:schemeClr val="lt1"/>
          </a:fillRef>
          <a:effectRef idx="0">
            <a:schemeClr val="accent1"/>
          </a:effectRef>
          <a:fontRef idx="minor">
            <a:schemeClr val="dk1"/>
          </a:fontRef>
        </p:style>
        <p:txBody>
          <a:bodyPr vert="horz" lIns="91440" tIns="45720" rIns="91440" bIns="45720" rtlCol="0">
            <a:normAutofit/>
          </a:bodyPr>
          <a:lstStyle/>
          <a:p>
            <a:r>
              <a:rPr lang="fa-IR" sz="2000" dirty="0">
                <a:solidFill>
                  <a:schemeClr val="dk1"/>
                </a:solidFill>
                <a:cs typeface="B Titr" panose="00000700000000000000" pitchFamily="2" charset="-78"/>
              </a:rPr>
              <a:t>پخش تیزرهای تلویزیونی و رادیویی </a:t>
            </a:r>
          </a:p>
          <a:p>
            <a:r>
              <a:rPr lang="fa-IR" sz="2000" dirty="0">
                <a:solidFill>
                  <a:schemeClr val="dk1"/>
                </a:solidFill>
                <a:cs typeface="B Titr" panose="00000700000000000000" pitchFamily="2" charset="-78"/>
              </a:rPr>
              <a:t>پرداختن به اهداف پویش پیشگیری و تشخیص زودهنگام سرطان پستان در برنامه های جاری صدا و سیما</a:t>
            </a:r>
          </a:p>
          <a:p>
            <a:r>
              <a:rPr lang="fa-IR" sz="2000" dirty="0">
                <a:solidFill>
                  <a:schemeClr val="dk1"/>
                </a:solidFill>
                <a:cs typeface="B Titr" panose="00000700000000000000" pitchFamily="2" charset="-78"/>
              </a:rPr>
              <a:t>اطلاع رسانی مراکز ارائه دهنده خدمات غربالگری و تشخیص زودهنگام سرطان پستان و خدمات تخصصی سطح دو و سه</a:t>
            </a:r>
          </a:p>
          <a:p>
            <a:r>
              <a:rPr lang="fa-IR" sz="2000" dirty="0">
                <a:solidFill>
                  <a:schemeClr val="dk1"/>
                </a:solidFill>
                <a:cs typeface="B Titr" panose="00000700000000000000" pitchFamily="2" charset="-78"/>
              </a:rPr>
              <a:t>پخش فیلم های کوتاه آموزشی</a:t>
            </a:r>
          </a:p>
          <a:p>
            <a:r>
              <a:rPr lang="fa-IR" sz="2000" dirty="0">
                <a:solidFill>
                  <a:schemeClr val="dk1"/>
                </a:solidFill>
                <a:cs typeface="B Titr" panose="00000700000000000000" pitchFamily="2" charset="-78"/>
              </a:rPr>
              <a:t>برگزاری مسابقه مبتنی بر برنامه های آموزشی</a:t>
            </a:r>
          </a:p>
          <a:p>
            <a:r>
              <a:rPr lang="fa-IR" sz="2000" dirty="0">
                <a:solidFill>
                  <a:schemeClr val="dk1"/>
                </a:solidFill>
                <a:cs typeface="B Titr" panose="00000700000000000000" pitchFamily="2" charset="-78"/>
              </a:rPr>
              <a:t>مصاحبه با افراد صاحبنظر و متخصص در خصوص سرطان پستان</a:t>
            </a:r>
          </a:p>
          <a:p>
            <a:endParaRPr lang="fa-IR" sz="2000" dirty="0">
              <a:solidFill>
                <a:schemeClr val="dk1"/>
              </a:solidFill>
              <a:cs typeface="B Titr" panose="00000700000000000000" pitchFamily="2" charset="-78"/>
            </a:endParaRPr>
          </a:p>
        </p:txBody>
      </p:sp>
    </p:spTree>
    <p:extLst>
      <p:ext uri="{BB962C8B-B14F-4D97-AF65-F5344CB8AC3E}">
        <p14:creationId xmlns:p14="http://schemas.microsoft.com/office/powerpoint/2010/main" val="7099968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0" anchor="b">
            <a:noAutofit/>
          </a:bodyPr>
          <a:lstStyle/>
          <a:p>
            <a:pPr algn="ctr"/>
            <a:r>
              <a:rPr lang="fa-IR" dirty="0">
                <a:solidFill>
                  <a:schemeClr val="accent3"/>
                </a:solidFill>
                <a:cs typeface="B Titr" panose="00000700000000000000" pitchFamily="2" charset="-78"/>
              </a:rPr>
              <a:t>انتظارات از سازمان آموزش و پرورش</a:t>
            </a:r>
          </a:p>
        </p:txBody>
      </p:sp>
      <p:sp>
        <p:nvSpPr>
          <p:cNvPr id="3" name="Content Placeholder 2"/>
          <p:cNvSpPr>
            <a:spLocks noGrp="1"/>
          </p:cNvSpPr>
          <p:nvPr>
            <p:ph idx="1"/>
          </p:nvPr>
        </p:nvSpPr>
        <p:spPr/>
        <p:style>
          <a:lnRef idx="2">
            <a:schemeClr val="accent1"/>
          </a:lnRef>
          <a:fillRef idx="1">
            <a:schemeClr val="lt1"/>
          </a:fillRef>
          <a:effectRef idx="0">
            <a:schemeClr val="accent1"/>
          </a:effectRef>
          <a:fontRef idx="minor">
            <a:schemeClr val="dk1"/>
          </a:fontRef>
        </p:style>
        <p:txBody>
          <a:bodyPr vert="horz" lIns="91440" tIns="45720" rIns="91440" bIns="45720" rtlCol="0">
            <a:normAutofit/>
          </a:bodyPr>
          <a:lstStyle/>
          <a:p>
            <a:r>
              <a:rPr lang="fa-IR" sz="2000" dirty="0">
                <a:solidFill>
                  <a:schemeClr val="dk1"/>
                </a:solidFill>
                <a:cs typeface="B Titr" panose="00000700000000000000" pitchFamily="2" charset="-78"/>
              </a:rPr>
              <a:t>ارائه بسته های آموزشی برای محیط های آموزشی</a:t>
            </a:r>
          </a:p>
          <a:p>
            <a:r>
              <a:rPr lang="fa-IR" sz="2000" dirty="0">
                <a:solidFill>
                  <a:schemeClr val="dk1"/>
                </a:solidFill>
                <a:cs typeface="B Titr" panose="00000700000000000000" pitchFamily="2" charset="-78"/>
              </a:rPr>
              <a:t>برگزاری مسابقه مبتنی بر بسته آموزشی</a:t>
            </a:r>
          </a:p>
          <a:p>
            <a:r>
              <a:rPr lang="fa-IR" sz="2000" dirty="0">
                <a:solidFill>
                  <a:schemeClr val="dk1"/>
                </a:solidFill>
                <a:cs typeface="B Titr" panose="00000700000000000000" pitchFamily="2" charset="-78"/>
              </a:rPr>
              <a:t>همکاری سفیران سلامت دانش آموزشی در برنامه های پویش پیشگیری و تشخیص زودهنگام سرطان پستان</a:t>
            </a:r>
          </a:p>
          <a:p>
            <a:endParaRPr lang="fa-IR" sz="2000" dirty="0">
              <a:solidFill>
                <a:schemeClr val="dk1"/>
              </a:solidFill>
              <a:cs typeface="B Titr" panose="00000700000000000000" pitchFamily="2" charset="-78"/>
            </a:endParaRPr>
          </a:p>
        </p:txBody>
      </p:sp>
    </p:spTree>
    <p:extLst>
      <p:ext uri="{BB962C8B-B14F-4D97-AF65-F5344CB8AC3E}">
        <p14:creationId xmlns:p14="http://schemas.microsoft.com/office/powerpoint/2010/main" val="28344799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انتظارات از امور بانوان استانداری</a:t>
            </a:r>
            <a:endParaRPr lang="fa-IR" dirty="0"/>
          </a:p>
        </p:txBody>
      </p:sp>
      <p:sp>
        <p:nvSpPr>
          <p:cNvPr id="3" name="Content Placeholder 2"/>
          <p:cNvSpPr>
            <a:spLocks noGrp="1"/>
          </p:cNvSpPr>
          <p:nvPr>
            <p:ph idx="1"/>
          </p:nvPr>
        </p:nvSpPr>
        <p:spPr/>
        <p:style>
          <a:lnRef idx="2">
            <a:schemeClr val="accent1"/>
          </a:lnRef>
          <a:fillRef idx="1">
            <a:schemeClr val="lt1"/>
          </a:fillRef>
          <a:effectRef idx="0">
            <a:schemeClr val="accent1"/>
          </a:effectRef>
          <a:fontRef idx="minor">
            <a:schemeClr val="dk1"/>
          </a:fontRef>
        </p:style>
        <p:txBody>
          <a:bodyPr vert="horz" lIns="91440" tIns="45720" rIns="91440" bIns="45720" rtlCol="0">
            <a:normAutofit/>
          </a:bodyPr>
          <a:lstStyle/>
          <a:p>
            <a:r>
              <a:rPr lang="fa-IR" sz="2000" dirty="0">
                <a:solidFill>
                  <a:schemeClr val="dk1"/>
                </a:solidFill>
                <a:cs typeface="B Titr" panose="00000700000000000000" pitchFamily="2" charset="-78"/>
              </a:rPr>
              <a:t>ابلاغ  و معرفی مراکز ارائه دهنده خدمات غربالگری و تشخیص زودهنگام سرطان پستان و خدمات تخصصی سطح دو و سه به بانوان فرماندار های سطح استان</a:t>
            </a:r>
          </a:p>
          <a:p>
            <a:r>
              <a:rPr lang="fa-IR" sz="2000" dirty="0">
                <a:solidFill>
                  <a:schemeClr val="dk1"/>
                </a:solidFill>
                <a:cs typeface="B Titr" panose="00000700000000000000" pitchFamily="2" charset="-78"/>
              </a:rPr>
              <a:t>جلب همکاری کلیه ارگان های درگیر در اجرای پویش ملی پیشگیری و تشخیص زودهنگام سرطان پستان</a:t>
            </a:r>
          </a:p>
        </p:txBody>
      </p:sp>
    </p:spTree>
    <p:extLst>
      <p:ext uri="{BB962C8B-B14F-4D97-AF65-F5344CB8AC3E}">
        <p14:creationId xmlns:p14="http://schemas.microsoft.com/office/powerpoint/2010/main" val="7565518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0" anchor="b">
            <a:noAutofit/>
          </a:bodyPr>
          <a:lstStyle/>
          <a:p>
            <a:pPr algn="ctr"/>
            <a:r>
              <a:rPr lang="fa-IR" dirty="0">
                <a:solidFill>
                  <a:schemeClr val="accent3"/>
                </a:solidFill>
                <a:cs typeface="B Titr" panose="00000700000000000000" pitchFamily="2" charset="-78"/>
              </a:rPr>
              <a:t>انتظارات از امور بانوان دانشگاه علوم پزشکی</a:t>
            </a:r>
          </a:p>
        </p:txBody>
      </p:sp>
      <p:sp>
        <p:nvSpPr>
          <p:cNvPr id="3" name="Content Placeholder 2"/>
          <p:cNvSpPr>
            <a:spLocks noGrp="1"/>
          </p:cNvSpPr>
          <p:nvPr>
            <p:ph idx="1"/>
          </p:nvPr>
        </p:nvSpPr>
        <p:spPr/>
        <p:style>
          <a:lnRef idx="2">
            <a:schemeClr val="accent1"/>
          </a:lnRef>
          <a:fillRef idx="1">
            <a:schemeClr val="lt1"/>
          </a:fillRef>
          <a:effectRef idx="0">
            <a:schemeClr val="accent1"/>
          </a:effectRef>
          <a:fontRef idx="minor">
            <a:schemeClr val="dk1"/>
          </a:fontRef>
        </p:style>
        <p:txBody>
          <a:bodyPr vert="horz" lIns="91440" tIns="45720" rIns="91440" bIns="45720" rtlCol="0">
            <a:normAutofit/>
          </a:bodyPr>
          <a:lstStyle/>
          <a:p>
            <a:r>
              <a:rPr lang="fa-IR" sz="2000" dirty="0">
                <a:solidFill>
                  <a:schemeClr val="dk1"/>
                </a:solidFill>
                <a:cs typeface="B Titr" panose="00000700000000000000" pitchFamily="2" charset="-78"/>
              </a:rPr>
              <a:t>ارائه بسته های آموزشی وپوسترها برای محیط های آموزشی تحت پوشش برای بانوان شاغل در واحد های ذیربط دانشگاه</a:t>
            </a:r>
          </a:p>
          <a:p>
            <a:r>
              <a:rPr lang="fa-IR" sz="2000" dirty="0">
                <a:solidFill>
                  <a:schemeClr val="dk1"/>
                </a:solidFill>
                <a:cs typeface="B Titr" panose="00000700000000000000" pitchFamily="2" charset="-78"/>
              </a:rPr>
              <a:t>اطلاع رسانی و انتشار متون آموزشی </a:t>
            </a:r>
          </a:p>
          <a:p>
            <a:r>
              <a:rPr lang="fa-IR" sz="2000" dirty="0">
                <a:solidFill>
                  <a:schemeClr val="dk1"/>
                </a:solidFill>
                <a:cs typeface="B Titr" panose="00000700000000000000" pitchFamily="2" charset="-78"/>
              </a:rPr>
              <a:t>برگزاری مسابقات ورزشی نمادین برای بانوان شاغل در دانشگاه علوم پزشکی</a:t>
            </a:r>
          </a:p>
          <a:p>
            <a:endParaRPr lang="fa-IR" sz="2000" dirty="0">
              <a:solidFill>
                <a:schemeClr val="dk1"/>
              </a:solidFill>
              <a:cs typeface="B Titr" panose="00000700000000000000" pitchFamily="2" charset="-78"/>
            </a:endParaRPr>
          </a:p>
        </p:txBody>
      </p:sp>
    </p:spTree>
    <p:extLst>
      <p:ext uri="{BB962C8B-B14F-4D97-AF65-F5344CB8AC3E}">
        <p14:creationId xmlns:p14="http://schemas.microsoft.com/office/powerpoint/2010/main" val="26512978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0" anchor="b">
            <a:noAutofit/>
          </a:bodyPr>
          <a:lstStyle/>
          <a:p>
            <a:pPr algn="ctr"/>
            <a:r>
              <a:rPr lang="fa-IR" dirty="0">
                <a:solidFill>
                  <a:schemeClr val="accent3"/>
                </a:solidFill>
                <a:cs typeface="B Titr" panose="00000700000000000000" pitchFamily="2" charset="-78"/>
              </a:rPr>
              <a:t>انتظارات از سازمان بهزیستی</a:t>
            </a:r>
          </a:p>
        </p:txBody>
      </p:sp>
      <p:sp>
        <p:nvSpPr>
          <p:cNvPr id="3" name="Content Placeholder 2"/>
          <p:cNvSpPr>
            <a:spLocks noGrp="1"/>
          </p:cNvSpPr>
          <p:nvPr>
            <p:ph idx="1"/>
          </p:nvPr>
        </p:nvSpPr>
        <p:spPr/>
        <p:style>
          <a:lnRef idx="2">
            <a:schemeClr val="accent1"/>
          </a:lnRef>
          <a:fillRef idx="1">
            <a:schemeClr val="lt1"/>
          </a:fillRef>
          <a:effectRef idx="0">
            <a:schemeClr val="accent1"/>
          </a:effectRef>
          <a:fontRef idx="minor">
            <a:schemeClr val="dk1"/>
          </a:fontRef>
        </p:style>
        <p:txBody>
          <a:bodyPr vert="horz" lIns="91440" tIns="45720" rIns="91440" bIns="45720" rtlCol="0">
            <a:normAutofit/>
          </a:bodyPr>
          <a:lstStyle/>
          <a:p>
            <a:r>
              <a:rPr lang="fa-IR" sz="2000" dirty="0">
                <a:solidFill>
                  <a:schemeClr val="dk1"/>
                </a:solidFill>
                <a:cs typeface="B Titr" panose="00000700000000000000" pitchFamily="2" charset="-78"/>
              </a:rPr>
              <a:t>همکاری در توزیع، انتشار و نصب بسته های آموزشی و پوسترها و بروشورها به محیط های آموزشی و اداری</a:t>
            </a:r>
          </a:p>
          <a:p>
            <a:r>
              <a:rPr lang="fa-IR" sz="2000" dirty="0">
                <a:solidFill>
                  <a:schemeClr val="dk1"/>
                </a:solidFill>
                <a:cs typeface="B Titr" panose="00000700000000000000" pitchFamily="2" charset="-78"/>
              </a:rPr>
              <a:t>برگزاری کلاسهای آموزشی برای کارکنان تحت پوشش سازمان بهزیستی</a:t>
            </a:r>
          </a:p>
          <a:p>
            <a:r>
              <a:rPr lang="fa-IR" sz="2000" dirty="0">
                <a:solidFill>
                  <a:schemeClr val="dk1"/>
                </a:solidFill>
                <a:cs typeface="B Titr" panose="00000700000000000000" pitchFamily="2" charset="-78"/>
              </a:rPr>
              <a:t>اطلاع رسانی خدمات ارائه شده در شبکه های بهداشتی درمانی به کارکنان و مددجویان تحت پوشش</a:t>
            </a:r>
          </a:p>
          <a:p>
            <a:endParaRPr lang="fa-IR" sz="2000" dirty="0">
              <a:solidFill>
                <a:schemeClr val="dk1"/>
              </a:solidFill>
              <a:cs typeface="B Titr" panose="00000700000000000000" pitchFamily="2" charset="-78"/>
            </a:endParaRPr>
          </a:p>
          <a:p>
            <a:endParaRPr lang="fa-IR" sz="2000" dirty="0">
              <a:solidFill>
                <a:schemeClr val="dk1"/>
              </a:solidFill>
              <a:cs typeface="B Titr" panose="00000700000000000000" pitchFamily="2" charset="-78"/>
            </a:endParaRPr>
          </a:p>
        </p:txBody>
      </p:sp>
    </p:spTree>
    <p:extLst>
      <p:ext uri="{BB962C8B-B14F-4D97-AF65-F5344CB8AC3E}">
        <p14:creationId xmlns:p14="http://schemas.microsoft.com/office/powerpoint/2010/main" val="23709391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775854"/>
            <a:ext cx="8596668" cy="1320800"/>
          </a:xfrm>
        </p:spPr>
        <p:txBody>
          <a:bodyPr vert="horz" lIns="91440" tIns="45720" rIns="91440" bIns="45720" rtlCol="0" anchor="b">
            <a:noAutofit/>
          </a:bodyPr>
          <a:lstStyle/>
          <a:p>
            <a:pPr algn="ctr"/>
            <a:r>
              <a:rPr lang="fa-IR" dirty="0">
                <a:solidFill>
                  <a:schemeClr val="accent3"/>
                </a:solidFill>
                <a:cs typeface="B Titr" panose="00000700000000000000" pitchFamily="2" charset="-78"/>
              </a:rPr>
              <a:t>انتظارات از سازمان هلال احمر</a:t>
            </a:r>
          </a:p>
        </p:txBody>
      </p:sp>
      <p:sp>
        <p:nvSpPr>
          <p:cNvPr id="3" name="Content Placeholder 2"/>
          <p:cNvSpPr>
            <a:spLocks noGrp="1"/>
          </p:cNvSpPr>
          <p:nvPr>
            <p:ph idx="1"/>
          </p:nvPr>
        </p:nvSpPr>
        <p:spPr/>
        <p:style>
          <a:lnRef idx="2">
            <a:schemeClr val="accent1"/>
          </a:lnRef>
          <a:fillRef idx="1">
            <a:schemeClr val="lt1"/>
          </a:fillRef>
          <a:effectRef idx="0">
            <a:schemeClr val="accent1"/>
          </a:effectRef>
          <a:fontRef idx="minor">
            <a:schemeClr val="dk1"/>
          </a:fontRef>
        </p:style>
        <p:txBody>
          <a:bodyPr vert="horz" lIns="91440" tIns="45720" rIns="91440" bIns="45720" rtlCol="0">
            <a:normAutofit/>
          </a:bodyPr>
          <a:lstStyle/>
          <a:p>
            <a:r>
              <a:rPr lang="fa-IR" sz="2000" dirty="0">
                <a:solidFill>
                  <a:schemeClr val="dk1"/>
                </a:solidFill>
                <a:cs typeface="B Titr" panose="00000700000000000000" pitchFamily="2" charset="-78"/>
              </a:rPr>
              <a:t>همکاری در توزیع، انتشار و نصب بسته های آموزشی و پوسترها و بروشورها به محیط های آموزشی و اداری</a:t>
            </a:r>
          </a:p>
          <a:p>
            <a:r>
              <a:rPr lang="fa-IR" sz="2000" dirty="0">
                <a:solidFill>
                  <a:schemeClr val="dk1"/>
                </a:solidFill>
                <a:cs typeface="B Titr" panose="00000700000000000000" pitchFamily="2" charset="-78"/>
              </a:rPr>
              <a:t>برگزاری کلاسهای آموزشی برای داوطلبین و کارکنان تحت پوشش سازمان هلال احمر</a:t>
            </a:r>
          </a:p>
          <a:p>
            <a:r>
              <a:rPr lang="fa-IR" sz="2000" dirty="0">
                <a:solidFill>
                  <a:schemeClr val="dk1"/>
                </a:solidFill>
                <a:cs typeface="B Titr" panose="00000700000000000000" pitchFamily="2" charset="-78"/>
              </a:rPr>
              <a:t>اطلاع رسانی خدمات ارائه شده در شبکه های بهداشتی درمانی به کارکنان و مددجویان تحت پوشش</a:t>
            </a:r>
          </a:p>
        </p:txBody>
      </p:sp>
    </p:spTree>
    <p:extLst>
      <p:ext uri="{BB962C8B-B14F-4D97-AF65-F5344CB8AC3E}">
        <p14:creationId xmlns:p14="http://schemas.microsoft.com/office/powerpoint/2010/main" val="6453988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801848653"/>
              </p:ext>
            </p:extLst>
          </p:nvPr>
        </p:nvGraphicFramePr>
        <p:xfrm>
          <a:off x="1937982" y="1023889"/>
          <a:ext cx="7556760" cy="3507168"/>
        </p:xfrm>
        <a:graphic>
          <a:graphicData uri="http://schemas.openxmlformats.org/drawingml/2006/table">
            <a:tbl>
              <a:tblPr rtl="1" firstRow="1" firstCol="1" bandRow="1"/>
              <a:tblGrid>
                <a:gridCol w="1946013"/>
                <a:gridCol w="5610747"/>
              </a:tblGrid>
              <a:tr h="532219">
                <a:tc>
                  <a:txBody>
                    <a:bodyPr/>
                    <a:lstStyle/>
                    <a:p>
                      <a:pPr algn="r" rtl="1">
                        <a:lnSpc>
                          <a:spcPct val="115000"/>
                        </a:lnSpc>
                        <a:spcAft>
                          <a:spcPts val="0"/>
                        </a:spcAft>
                      </a:pPr>
                      <a:r>
                        <a:rPr lang="fa-IR" sz="1200" b="1" dirty="0">
                          <a:effectLst/>
                          <a:latin typeface="Calibri" panose="020F0502020204030204" pitchFamily="34" charset="0"/>
                          <a:ea typeface="Calibri" panose="020F0502020204030204" pitchFamily="34" charset="0"/>
                          <a:cs typeface="Tahoma" panose="020B0604030504040204" pitchFamily="34" charset="0"/>
                        </a:rPr>
                        <a:t>نام سند</a:t>
                      </a:r>
                      <a:endParaRPr lang="en-US" sz="12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fa-IR" sz="1200" b="1" dirty="0">
                          <a:effectLst/>
                          <a:latin typeface="Calibri" panose="020F0502020204030204" pitchFamily="34" charset="0"/>
                          <a:ea typeface="Calibri" panose="020F0502020204030204" pitchFamily="34" charset="0"/>
                          <a:cs typeface="Tahoma" panose="020B0604030504040204" pitchFamily="34" charset="0"/>
                        </a:rPr>
                        <a:t>اسلایدهای کمیته استانی سرطان پستان </a:t>
                      </a:r>
                      <a:endParaRPr lang="en-US" sz="12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2219">
                <a:tc>
                  <a:txBody>
                    <a:bodyPr/>
                    <a:lstStyle/>
                    <a:p>
                      <a:pPr algn="r" rtl="1">
                        <a:lnSpc>
                          <a:spcPct val="115000"/>
                        </a:lnSpc>
                        <a:spcAft>
                          <a:spcPts val="0"/>
                        </a:spcAft>
                      </a:pPr>
                      <a:r>
                        <a:rPr lang="fa-IR" sz="1200" b="1">
                          <a:effectLst/>
                          <a:latin typeface="Calibri" panose="020F0502020204030204" pitchFamily="34" charset="0"/>
                          <a:ea typeface="Calibri" panose="020F0502020204030204" pitchFamily="34" charset="0"/>
                          <a:cs typeface="Tahoma" panose="020B0604030504040204" pitchFamily="34" charset="0"/>
                        </a:rPr>
                        <a:t>نگارش</a:t>
                      </a:r>
                      <a:endParaRPr lang="en-US" sz="12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fa-IR" sz="1200" b="1" dirty="0">
                          <a:effectLst/>
                          <a:latin typeface="Calibri" panose="020F0502020204030204" pitchFamily="34" charset="0"/>
                          <a:ea typeface="Calibri" panose="020F0502020204030204" pitchFamily="34" charset="0"/>
                          <a:cs typeface="Tahoma" panose="020B0604030504040204" pitchFamily="34" charset="0"/>
                        </a:rPr>
                        <a:t>مرکز بهداشت استان</a:t>
                      </a:r>
                      <a:endParaRPr lang="en-US" sz="12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2219">
                <a:tc>
                  <a:txBody>
                    <a:bodyPr/>
                    <a:lstStyle/>
                    <a:p>
                      <a:pPr algn="r" rtl="1">
                        <a:lnSpc>
                          <a:spcPct val="115000"/>
                        </a:lnSpc>
                        <a:spcAft>
                          <a:spcPts val="0"/>
                        </a:spcAft>
                      </a:pPr>
                      <a:r>
                        <a:rPr lang="fa-IR" sz="1200" b="1">
                          <a:effectLst/>
                          <a:latin typeface="Calibri" panose="020F0502020204030204" pitchFamily="34" charset="0"/>
                          <a:ea typeface="Calibri" panose="020F0502020204030204" pitchFamily="34" charset="0"/>
                          <a:cs typeface="Tahoma" panose="020B0604030504040204" pitchFamily="34" charset="0"/>
                        </a:rPr>
                        <a:t>تاریخ صدور</a:t>
                      </a:r>
                      <a:endParaRPr lang="en-US" sz="12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fa-IR" sz="1200" b="1" dirty="0">
                          <a:effectLst/>
                          <a:latin typeface="Calibri" panose="020F0502020204030204" pitchFamily="34" charset="0"/>
                          <a:ea typeface="Calibri" panose="020F0502020204030204" pitchFamily="34" charset="0"/>
                          <a:cs typeface="Tahoma" panose="020B0604030504040204" pitchFamily="34" charset="0"/>
                        </a:rPr>
                        <a:t>1397</a:t>
                      </a:r>
                      <a:endParaRPr lang="en-US" sz="12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2219">
                <a:tc>
                  <a:txBody>
                    <a:bodyPr/>
                    <a:lstStyle/>
                    <a:p>
                      <a:pPr algn="r" rtl="1">
                        <a:lnSpc>
                          <a:spcPct val="115000"/>
                        </a:lnSpc>
                        <a:spcAft>
                          <a:spcPts val="0"/>
                        </a:spcAft>
                      </a:pPr>
                      <a:r>
                        <a:rPr lang="fa-IR" sz="1200" b="1">
                          <a:effectLst/>
                          <a:latin typeface="Calibri" panose="020F0502020204030204" pitchFamily="34" charset="0"/>
                          <a:ea typeface="Calibri" panose="020F0502020204030204" pitchFamily="34" charset="0"/>
                          <a:cs typeface="Tahoma" panose="020B0604030504040204" pitchFamily="34" charset="0"/>
                        </a:rPr>
                        <a:t>نام کامل فایل</a:t>
                      </a:r>
                      <a:endParaRPr lang="en-US" sz="12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fa-IR" sz="1200" b="1" dirty="0">
                          <a:effectLst/>
                          <a:latin typeface="Calibri" panose="020F0502020204030204" pitchFamily="34" charset="0"/>
                          <a:ea typeface="Calibri" panose="020F0502020204030204" pitchFamily="34" charset="0"/>
                          <a:cs typeface="Tahoma" panose="020B0604030504040204" pitchFamily="34" charset="0"/>
                        </a:rPr>
                        <a:t>سرطان پستان</a:t>
                      </a:r>
                      <a:endParaRPr lang="en-US" sz="12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2219">
                <a:tc>
                  <a:txBody>
                    <a:bodyPr/>
                    <a:lstStyle/>
                    <a:p>
                      <a:pPr algn="r" rtl="1">
                        <a:lnSpc>
                          <a:spcPct val="115000"/>
                        </a:lnSpc>
                        <a:spcAft>
                          <a:spcPts val="0"/>
                        </a:spcAft>
                      </a:pPr>
                      <a:r>
                        <a:rPr lang="fa-IR" sz="1200" b="1">
                          <a:effectLst/>
                          <a:latin typeface="Calibri" panose="020F0502020204030204" pitchFamily="34" charset="0"/>
                          <a:ea typeface="Calibri" panose="020F0502020204030204" pitchFamily="34" charset="0"/>
                          <a:cs typeface="Tahoma" panose="020B0604030504040204" pitchFamily="34" charset="0"/>
                        </a:rPr>
                        <a:t>شرح سند</a:t>
                      </a:r>
                      <a:endParaRPr lang="en-US" sz="12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fa-IR" sz="1200" b="1" dirty="0">
                          <a:effectLst/>
                          <a:latin typeface="Calibri" panose="020F0502020204030204" pitchFamily="34" charset="0"/>
                          <a:ea typeface="Calibri" panose="020F0502020204030204" pitchFamily="34" charset="0"/>
                          <a:cs typeface="Tahoma" panose="020B0604030504040204" pitchFamily="34" charset="0"/>
                        </a:rPr>
                        <a:t>سرطان پستان</a:t>
                      </a:r>
                      <a:endParaRPr lang="en-US" sz="12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46073">
                <a:tc>
                  <a:txBody>
                    <a:bodyPr/>
                    <a:lstStyle/>
                    <a:p>
                      <a:pPr algn="r" rtl="1">
                        <a:lnSpc>
                          <a:spcPct val="115000"/>
                        </a:lnSpc>
                        <a:spcAft>
                          <a:spcPts val="0"/>
                        </a:spcAft>
                      </a:pPr>
                      <a:r>
                        <a:rPr lang="fa-IR" sz="1200" b="1">
                          <a:effectLst/>
                          <a:latin typeface="Calibri" panose="020F0502020204030204" pitchFamily="34" charset="0"/>
                          <a:ea typeface="Calibri" panose="020F0502020204030204" pitchFamily="34" charset="0"/>
                          <a:cs typeface="Tahoma" panose="020B0604030504040204" pitchFamily="34" charset="0"/>
                        </a:rPr>
                        <a:t>گردآوری</a:t>
                      </a:r>
                      <a:endParaRPr lang="en-US" sz="1200" b="1">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fa-IR" sz="1200" b="1" dirty="0">
                          <a:effectLst/>
                          <a:latin typeface="Calibri" panose="020F0502020204030204" pitchFamily="34" charset="0"/>
                          <a:ea typeface="Calibri" panose="020F0502020204030204" pitchFamily="34" charset="0"/>
                          <a:cs typeface="Tahoma" panose="020B0604030504040204" pitchFamily="34" charset="0"/>
                        </a:rPr>
                        <a:t>دکتر جبرئیل شعربافی</a:t>
                      </a:r>
                      <a:endParaRPr lang="en-US" sz="1200" b="1" dirty="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15000"/>
                        </a:lnSpc>
                        <a:spcAft>
                          <a:spcPts val="0"/>
                        </a:spcAft>
                      </a:pPr>
                      <a:r>
                        <a:rPr lang="fa-IR" sz="1200" b="1" dirty="0">
                          <a:effectLst/>
                          <a:latin typeface="Calibri" panose="020F0502020204030204" pitchFamily="34" charset="0"/>
                          <a:ea typeface="Calibri" panose="020F0502020204030204" pitchFamily="34" charset="0"/>
                          <a:cs typeface="Tahoma" panose="020B0604030504040204" pitchFamily="34" charset="0"/>
                        </a:rPr>
                        <a:t>نیر صادقپور صالح</a:t>
                      </a:r>
                      <a:endParaRPr lang="en-US" sz="1200" b="1"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1101984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0" anchor="b">
            <a:normAutofit/>
          </a:bodyPr>
          <a:lstStyle/>
          <a:p>
            <a:pPr algn="ctr"/>
            <a:r>
              <a:rPr lang="fa-IR" sz="5400" dirty="0">
                <a:solidFill>
                  <a:schemeClr val="accent3"/>
                </a:solidFill>
                <a:cs typeface="B Titr" panose="00000700000000000000" pitchFamily="2" charset="-78"/>
              </a:rPr>
              <a:t>اپیدمیولوژی</a:t>
            </a:r>
          </a:p>
        </p:txBody>
      </p:sp>
      <p:sp>
        <p:nvSpPr>
          <p:cNvPr id="3" name="Content Placeholder 2"/>
          <p:cNvSpPr>
            <a:spLocks noGrp="1"/>
          </p:cNvSpPr>
          <p:nvPr>
            <p:ph idx="1"/>
          </p:nvPr>
        </p:nvSpPr>
        <p:spPr>
          <a:xfrm>
            <a:off x="677334" y="2160589"/>
            <a:ext cx="9143560" cy="3931453"/>
          </a:xfrm>
        </p:spPr>
        <p:style>
          <a:lnRef idx="2">
            <a:schemeClr val="accent1"/>
          </a:lnRef>
          <a:fillRef idx="1">
            <a:schemeClr val="lt1"/>
          </a:fillRef>
          <a:effectRef idx="0">
            <a:schemeClr val="accent1"/>
          </a:effectRef>
          <a:fontRef idx="minor">
            <a:schemeClr val="dk1"/>
          </a:fontRef>
        </p:style>
        <p:txBody>
          <a:bodyPr>
            <a:normAutofit/>
          </a:bodyPr>
          <a:lstStyle/>
          <a:p>
            <a:r>
              <a:rPr lang="fa-IR" sz="2000" dirty="0">
                <a:cs typeface="B Titr" panose="00000700000000000000" pitchFamily="2" charset="-78"/>
              </a:rPr>
              <a:t>سالانه هزاران مورد ابتلا به سرطان در ایران و میلیون ها مورد در جهان رخ می دهد که در صورت تشخیص به موقع و زودهنگام، درمان آن آسانتر و امکان کنترل و بهبود کامل آن بسیار زیاد است.</a:t>
            </a:r>
            <a:endParaRPr lang="en-US" sz="2000" dirty="0">
              <a:cs typeface="B Titr" panose="00000700000000000000" pitchFamily="2" charset="-78"/>
            </a:endParaRPr>
          </a:p>
          <a:p>
            <a:r>
              <a:rPr lang="fa-IR" sz="2000" dirty="0">
                <a:cs typeface="B Titr" panose="00000700000000000000" pitchFamily="2" charset="-78"/>
              </a:rPr>
              <a:t>میزان بروز سالیانه سرطان در سال 2012 میلادی، 14 میلیون نفر بوده است که تا سال 2030 میلادی به حدود 25 میلیون نفر خواهد رسید یعنی ظرف مدت کوتاهی بروز سرطان نزدیک به دو برابر خواهد شد.</a:t>
            </a:r>
            <a:endParaRPr lang="en-US" sz="2000" dirty="0">
              <a:cs typeface="B Titr" panose="00000700000000000000" pitchFamily="2" charset="-78"/>
            </a:endParaRPr>
          </a:p>
          <a:p>
            <a:r>
              <a:rPr lang="fa-IR" sz="2000" dirty="0">
                <a:cs typeface="B Titr" panose="00000700000000000000" pitchFamily="2" charset="-78"/>
              </a:rPr>
              <a:t>امروزیکی از عوامل نگران کننده در سلامتی زنان، سرطان پستان است. در اکثر کشور های دنیا سرطان پستان شایعترین سرطان در زنان است.</a:t>
            </a:r>
            <a:endParaRPr lang="en-US" sz="2000" dirty="0">
              <a:cs typeface="B Titr" panose="00000700000000000000" pitchFamily="2" charset="-78"/>
            </a:endParaRPr>
          </a:p>
          <a:p>
            <a:r>
              <a:rPr lang="fa-IR" sz="2000" dirty="0">
                <a:cs typeface="B Titr" panose="00000700000000000000" pitchFamily="2" charset="-78"/>
              </a:rPr>
              <a:t>سرطان پستان شایعترین سرطان در بین کل سرطان ها در کل جمعیت می باشد.میزان بروز اختصاصی این سرطان  در جمعیت زنان کشور 4/18 می باشد.</a:t>
            </a:r>
            <a:endParaRPr lang="en-US" sz="2000" dirty="0">
              <a:cs typeface="B Titr" panose="00000700000000000000" pitchFamily="2" charset="-78"/>
            </a:endParaRPr>
          </a:p>
          <a:p>
            <a:pPr marL="0" indent="0">
              <a:buNone/>
            </a:pPr>
            <a:endParaRPr lang="fa-IR" sz="2000" dirty="0">
              <a:cs typeface="B Titr" panose="00000700000000000000" pitchFamily="2" charset="-78"/>
            </a:endParaRPr>
          </a:p>
        </p:txBody>
      </p:sp>
    </p:spTree>
    <p:extLst>
      <p:ext uri="{BB962C8B-B14F-4D97-AF65-F5344CB8AC3E}">
        <p14:creationId xmlns:p14="http://schemas.microsoft.com/office/powerpoint/2010/main" val="7539120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717964"/>
          </a:xfrm>
        </p:spPr>
        <p:txBody>
          <a:bodyPr vert="horz" lIns="91440" tIns="45720" rIns="91440" bIns="45720" rtlCol="0" anchor="b">
            <a:normAutofit fontScale="90000"/>
          </a:bodyPr>
          <a:lstStyle/>
          <a:p>
            <a:pPr algn="ctr"/>
            <a:r>
              <a:rPr lang="fa-IR" sz="5400" dirty="0">
                <a:solidFill>
                  <a:schemeClr val="accent3"/>
                </a:solidFill>
                <a:cs typeface="B Titr" panose="00000700000000000000" pitchFamily="2" charset="-78"/>
              </a:rPr>
              <a:t>علل افزایش بروز سرطان در ایران و جهان:</a:t>
            </a:r>
          </a:p>
        </p:txBody>
      </p:sp>
      <p:sp>
        <p:nvSpPr>
          <p:cNvPr id="3" name="Content Placeholder 2"/>
          <p:cNvSpPr>
            <a:spLocks noGrp="1"/>
          </p:cNvSpPr>
          <p:nvPr>
            <p:ph idx="1"/>
          </p:nvPr>
        </p:nvSpPr>
        <p:spPr>
          <a:xfrm>
            <a:off x="677334" y="2968110"/>
            <a:ext cx="8596668" cy="3880773"/>
          </a:xfrm>
        </p:spPr>
        <p:style>
          <a:lnRef idx="2">
            <a:schemeClr val="accent1"/>
          </a:lnRef>
          <a:fillRef idx="1">
            <a:schemeClr val="lt1"/>
          </a:fillRef>
          <a:effectRef idx="0">
            <a:schemeClr val="accent1"/>
          </a:effectRef>
          <a:fontRef idx="minor">
            <a:schemeClr val="dk1"/>
          </a:fontRef>
        </p:style>
        <p:txBody>
          <a:bodyPr vert="horz" lIns="91440" tIns="45720" rIns="91440" bIns="45720" rtlCol="0">
            <a:normAutofit/>
          </a:bodyPr>
          <a:lstStyle/>
          <a:p>
            <a:r>
              <a:rPr lang="fa-IR" sz="2000" dirty="0">
                <a:solidFill>
                  <a:schemeClr val="dk1"/>
                </a:solidFill>
                <a:cs typeface="B Titr" panose="00000700000000000000" pitchFamily="2" charset="-78"/>
              </a:rPr>
              <a:t>افزایش امید به زندگی (بروز سرطان با افزایش سن، افزایش می یابد)</a:t>
            </a:r>
            <a:endParaRPr lang="en-US" sz="2000" dirty="0">
              <a:solidFill>
                <a:schemeClr val="dk1"/>
              </a:solidFill>
              <a:cs typeface="B Titr" panose="00000700000000000000" pitchFamily="2" charset="-78"/>
            </a:endParaRPr>
          </a:p>
          <a:p>
            <a:r>
              <a:rPr lang="fa-IR" sz="2000" dirty="0">
                <a:solidFill>
                  <a:schemeClr val="dk1"/>
                </a:solidFill>
                <a:cs typeface="B Titr" panose="00000700000000000000" pitchFamily="2" charset="-78"/>
              </a:rPr>
              <a:t>تغییر در شیوه زندگی نظیر افزایش مصرف غذاهای چرب، کم تحرکی، مصرف دخانیات و ...</a:t>
            </a:r>
            <a:endParaRPr lang="en-US" sz="2000" dirty="0">
              <a:solidFill>
                <a:schemeClr val="dk1"/>
              </a:solidFill>
              <a:cs typeface="B Titr" panose="00000700000000000000" pitchFamily="2" charset="-78"/>
            </a:endParaRPr>
          </a:p>
          <a:p>
            <a:r>
              <a:rPr lang="fa-IR" sz="2000" dirty="0">
                <a:solidFill>
                  <a:schemeClr val="dk1"/>
                </a:solidFill>
                <a:cs typeface="B Titr" panose="00000700000000000000" pitchFamily="2" charset="-78"/>
              </a:rPr>
              <a:t>عوامل محیطی نظیر آلودگی هوا و ...</a:t>
            </a:r>
          </a:p>
        </p:txBody>
      </p:sp>
    </p:spTree>
    <p:extLst>
      <p:ext uri="{BB962C8B-B14F-4D97-AF65-F5344CB8AC3E}">
        <p14:creationId xmlns:p14="http://schemas.microsoft.com/office/powerpoint/2010/main" val="28447856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0" anchor="b">
            <a:normAutofit/>
          </a:bodyPr>
          <a:lstStyle/>
          <a:p>
            <a:pPr algn="ctr"/>
            <a:r>
              <a:rPr lang="fa-IR" sz="5400" dirty="0">
                <a:solidFill>
                  <a:schemeClr val="accent3"/>
                </a:solidFill>
                <a:cs typeface="B Titr" panose="00000700000000000000" pitchFamily="2" charset="-78"/>
              </a:rPr>
              <a:t>هدف کلی پویش:</a:t>
            </a:r>
          </a:p>
        </p:txBody>
      </p:sp>
      <p:sp>
        <p:nvSpPr>
          <p:cNvPr id="3" name="Content Placeholder 2"/>
          <p:cNvSpPr>
            <a:spLocks noGrp="1"/>
          </p:cNvSpPr>
          <p:nvPr>
            <p:ph idx="1"/>
          </p:nvPr>
        </p:nvSpPr>
        <p:spPr/>
        <p:style>
          <a:lnRef idx="2">
            <a:schemeClr val="accent1"/>
          </a:lnRef>
          <a:fillRef idx="1">
            <a:schemeClr val="lt1"/>
          </a:fillRef>
          <a:effectRef idx="0">
            <a:schemeClr val="accent1"/>
          </a:effectRef>
          <a:fontRef idx="minor">
            <a:schemeClr val="dk1"/>
          </a:fontRef>
        </p:style>
        <p:txBody>
          <a:bodyPr vert="horz" lIns="91440" tIns="45720" rIns="91440" bIns="45720" rtlCol="0">
            <a:normAutofit/>
          </a:bodyPr>
          <a:lstStyle/>
          <a:p>
            <a:endParaRPr lang="fa-IR" sz="2000" dirty="0">
              <a:solidFill>
                <a:schemeClr val="dk1"/>
              </a:solidFill>
              <a:cs typeface="B Titr" panose="00000700000000000000" pitchFamily="2" charset="-78"/>
            </a:endParaRPr>
          </a:p>
          <a:p>
            <a:r>
              <a:rPr lang="fa-IR" sz="2000" dirty="0">
                <a:solidFill>
                  <a:schemeClr val="dk1"/>
                </a:solidFill>
                <a:cs typeface="B Titr" panose="00000700000000000000" pitchFamily="2" charset="-78"/>
              </a:rPr>
              <a:t>کاهش بروز مرگ و میر ناشی از سرطان و بهبود کیفیت زندگی بیماران مبتلا به سرطان</a:t>
            </a:r>
          </a:p>
        </p:txBody>
      </p:sp>
    </p:spTree>
    <p:extLst>
      <p:ext uri="{BB962C8B-B14F-4D97-AF65-F5344CB8AC3E}">
        <p14:creationId xmlns:p14="http://schemas.microsoft.com/office/powerpoint/2010/main" val="1647259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0" anchor="b">
            <a:normAutofit/>
          </a:bodyPr>
          <a:lstStyle/>
          <a:p>
            <a:pPr algn="ctr"/>
            <a:r>
              <a:rPr lang="fa-IR" sz="5400" dirty="0">
                <a:solidFill>
                  <a:schemeClr val="accent3"/>
                </a:solidFill>
                <a:cs typeface="B Titr" panose="00000700000000000000" pitchFamily="2" charset="-78"/>
              </a:rPr>
              <a:t>اهداف </a:t>
            </a:r>
            <a:r>
              <a:rPr lang="fa-IR" sz="5400" dirty="0" smtClean="0">
                <a:solidFill>
                  <a:schemeClr val="accent3"/>
                </a:solidFill>
                <a:cs typeface="B Titr" panose="00000700000000000000" pitchFamily="2" charset="-78"/>
              </a:rPr>
              <a:t>اختصاصی پویش</a:t>
            </a:r>
            <a:endParaRPr lang="fa-IR" sz="5400" dirty="0">
              <a:solidFill>
                <a:schemeClr val="accent3"/>
              </a:solidFill>
              <a:cs typeface="B Titr" panose="00000700000000000000" pitchFamily="2" charset="-78"/>
            </a:endParaRPr>
          </a:p>
        </p:txBody>
      </p:sp>
      <p:sp>
        <p:nvSpPr>
          <p:cNvPr id="3" name="Content Placeholder 2"/>
          <p:cNvSpPr>
            <a:spLocks noGrp="1"/>
          </p:cNvSpPr>
          <p:nvPr>
            <p:ph idx="1"/>
          </p:nvPr>
        </p:nvSpPr>
        <p:spPr/>
        <p:style>
          <a:lnRef idx="2">
            <a:schemeClr val="accent1"/>
          </a:lnRef>
          <a:fillRef idx="1">
            <a:schemeClr val="lt1"/>
          </a:fillRef>
          <a:effectRef idx="0">
            <a:schemeClr val="accent1"/>
          </a:effectRef>
          <a:fontRef idx="minor">
            <a:schemeClr val="dk1"/>
          </a:fontRef>
        </p:style>
        <p:txBody>
          <a:bodyPr vert="horz" lIns="91440" tIns="45720" rIns="91440" bIns="45720" rtlCol="0">
            <a:normAutofit/>
          </a:bodyPr>
          <a:lstStyle/>
          <a:p>
            <a:r>
              <a:rPr lang="fa-IR" sz="2000" dirty="0">
                <a:solidFill>
                  <a:schemeClr val="dk1"/>
                </a:solidFill>
                <a:cs typeface="B Titr" panose="00000700000000000000" pitchFamily="2" charset="-78"/>
              </a:rPr>
              <a:t>افزایش آگاهی عمومی در زمینه راه های پیشگیری و علایم هشدار دهنده سرطان پستان</a:t>
            </a:r>
          </a:p>
          <a:p>
            <a:r>
              <a:rPr lang="fa-IR" sz="2000" dirty="0">
                <a:solidFill>
                  <a:schemeClr val="dk1"/>
                </a:solidFill>
                <a:cs typeface="B Titr" panose="00000700000000000000" pitchFamily="2" charset="-78"/>
              </a:rPr>
              <a:t>معرفی برنامه های معاونت بهداشت دانشگاه علوم پزشکی در زمینه ارائه خدمات تشخیص زودهنگام سرطان پستان در سطح شبکه های بهداشت و درمان</a:t>
            </a:r>
          </a:p>
          <a:p>
            <a:r>
              <a:rPr lang="fa-IR" sz="2000" dirty="0">
                <a:solidFill>
                  <a:schemeClr val="dk1"/>
                </a:solidFill>
                <a:cs typeface="B Titr" panose="00000700000000000000" pitchFamily="2" charset="-78"/>
              </a:rPr>
              <a:t>معرفی خدمات تخصصی و مراکز تشخیص زودهنگام سرطان و نظام مراقبت و ارجاع افراد دارای علایم مشکوک سرطان پستان و بیماران مبتلا</a:t>
            </a:r>
          </a:p>
          <a:p>
            <a:r>
              <a:rPr lang="fa-IR" sz="2000" dirty="0">
                <a:solidFill>
                  <a:schemeClr val="dk1"/>
                </a:solidFill>
                <a:cs typeface="B Titr" panose="00000700000000000000" pitchFamily="2" charset="-78"/>
              </a:rPr>
              <a:t>اصلح باورهای نادرست مردم در خصوص سرطان پستان از جمله درمان پذیر بودن آن</a:t>
            </a:r>
          </a:p>
          <a:p>
            <a:r>
              <a:rPr lang="fa-IR" sz="2000" dirty="0">
                <a:solidFill>
                  <a:schemeClr val="dk1"/>
                </a:solidFill>
                <a:cs typeface="B Titr" panose="00000700000000000000" pitchFamily="2" charset="-78"/>
              </a:rPr>
              <a:t>جلب مشارکت و مجریان سلامت( درون بخشی و برون بخشی)</a:t>
            </a:r>
          </a:p>
        </p:txBody>
      </p:sp>
    </p:spTree>
    <p:extLst>
      <p:ext uri="{BB962C8B-B14F-4D97-AF65-F5344CB8AC3E}">
        <p14:creationId xmlns:p14="http://schemas.microsoft.com/office/powerpoint/2010/main" val="2294961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0" anchor="b">
            <a:noAutofit/>
          </a:bodyPr>
          <a:lstStyle/>
          <a:p>
            <a:pPr algn="ctr"/>
            <a:r>
              <a:rPr lang="fa-IR" dirty="0">
                <a:solidFill>
                  <a:schemeClr val="accent3"/>
                </a:solidFill>
                <a:cs typeface="B Titr" panose="00000700000000000000" pitchFamily="2" charset="-78"/>
              </a:rPr>
              <a:t>اهداف اختصاصی آموزشی</a:t>
            </a:r>
            <a:br>
              <a:rPr lang="fa-IR" dirty="0">
                <a:solidFill>
                  <a:schemeClr val="accent3"/>
                </a:solidFill>
                <a:cs typeface="B Titr" panose="00000700000000000000" pitchFamily="2" charset="-78"/>
              </a:rPr>
            </a:br>
            <a:r>
              <a:rPr lang="fa-IR" dirty="0">
                <a:solidFill>
                  <a:schemeClr val="accent3"/>
                </a:solidFill>
                <a:cs typeface="B Titr" panose="00000700000000000000" pitchFamily="2" charset="-78"/>
              </a:rPr>
              <a:t>( افراد و کارکنان تحت پوشش کلیه اعضای کمیته)</a:t>
            </a:r>
          </a:p>
        </p:txBody>
      </p:sp>
      <p:sp>
        <p:nvSpPr>
          <p:cNvPr id="3" name="Content Placeholder 2"/>
          <p:cNvSpPr>
            <a:spLocks noGrp="1"/>
          </p:cNvSpPr>
          <p:nvPr>
            <p:ph idx="1"/>
          </p:nvPr>
        </p:nvSpPr>
        <p:spPr/>
        <p:style>
          <a:lnRef idx="2">
            <a:schemeClr val="accent1"/>
          </a:lnRef>
          <a:fillRef idx="1">
            <a:schemeClr val="lt1"/>
          </a:fillRef>
          <a:effectRef idx="0">
            <a:schemeClr val="accent1"/>
          </a:effectRef>
          <a:fontRef idx="minor">
            <a:schemeClr val="dk1"/>
          </a:fontRef>
        </p:style>
        <p:txBody>
          <a:bodyPr vert="horz" lIns="91440" tIns="45720" rIns="91440" bIns="45720" rtlCol="0">
            <a:normAutofit/>
          </a:bodyPr>
          <a:lstStyle/>
          <a:p>
            <a:r>
              <a:rPr lang="fa-IR" sz="2000" dirty="0">
                <a:solidFill>
                  <a:schemeClr val="dk1"/>
                </a:solidFill>
                <a:cs typeface="B Titr" panose="00000700000000000000" pitchFamily="2" charset="-78"/>
              </a:rPr>
              <a:t>افزایش آگاهی مردم در مورد سرطان پستان و راه های تشخیص به موقع و زودهنگام این بیماری و پیشگیری از آن</a:t>
            </a:r>
          </a:p>
          <a:p>
            <a:r>
              <a:rPr lang="fa-IR" sz="2000" dirty="0">
                <a:solidFill>
                  <a:schemeClr val="dk1"/>
                </a:solidFill>
                <a:cs typeface="B Titr" panose="00000700000000000000" pitchFamily="2" charset="-78"/>
              </a:rPr>
              <a:t>افزایش آگاهی از راه حل های موجود، ایده ها و شیوه های پیشگیری و کنترل سرطان</a:t>
            </a:r>
          </a:p>
          <a:p>
            <a:r>
              <a:rPr lang="fa-IR" sz="2000" dirty="0">
                <a:solidFill>
                  <a:schemeClr val="dk1"/>
                </a:solidFill>
                <a:cs typeface="B Titr" panose="00000700000000000000" pitchFamily="2" charset="-78"/>
              </a:rPr>
              <a:t>افزایش آگاهی مردم در خصوص برنامه ملی تشخیص زودهنگام و غربالگری سرطان پستان و نحوه دریافت خدمات در سطح شبکه بهداشتی</a:t>
            </a:r>
          </a:p>
          <a:p>
            <a:r>
              <a:rPr lang="fa-IR" sz="2000" dirty="0">
                <a:solidFill>
                  <a:schemeClr val="dk1"/>
                </a:solidFill>
                <a:cs typeface="B Titr" panose="00000700000000000000" pitchFamily="2" charset="-78"/>
              </a:rPr>
              <a:t>تغییر نگرش مردم در مورد بیماری سرطان پستان</a:t>
            </a:r>
          </a:p>
          <a:p>
            <a:r>
              <a:rPr lang="fa-IR" sz="2000" dirty="0">
                <a:solidFill>
                  <a:schemeClr val="dk1"/>
                </a:solidFill>
                <a:cs typeface="B Titr" panose="00000700000000000000" pitchFamily="2" charset="-78"/>
              </a:rPr>
              <a:t>جلب مشارکت مردم در خصوص قابل پیشگیری بودن سرطان و شیوه های آن</a:t>
            </a:r>
          </a:p>
          <a:p>
            <a:r>
              <a:rPr lang="fa-IR" sz="2000" dirty="0">
                <a:solidFill>
                  <a:schemeClr val="dk1"/>
                </a:solidFill>
                <a:cs typeface="B Titr" panose="00000700000000000000" pitchFamily="2" charset="-78"/>
              </a:rPr>
              <a:t>ارتقای خودکارآمدی مردم در خصوص انجام رفتارهای پیشگیری کننده از سرطان پستان</a:t>
            </a:r>
          </a:p>
          <a:p>
            <a:r>
              <a:rPr lang="fa-IR" sz="2000" dirty="0">
                <a:solidFill>
                  <a:schemeClr val="dk1"/>
                </a:solidFill>
                <a:cs typeface="B Titr" panose="00000700000000000000" pitchFamily="2" charset="-78"/>
              </a:rPr>
              <a:t>افزایش سواد بهداشتی افراد در جستجوی منبع اطلاعاتی مرتبط با سرطان پستان</a:t>
            </a:r>
          </a:p>
          <a:p>
            <a:endParaRPr lang="fa-IR" sz="2000" dirty="0">
              <a:solidFill>
                <a:schemeClr val="dk1"/>
              </a:solidFill>
              <a:cs typeface="B Titr" panose="00000700000000000000" pitchFamily="2" charset="-78"/>
            </a:endParaRPr>
          </a:p>
        </p:txBody>
      </p:sp>
    </p:spTree>
    <p:extLst>
      <p:ext uri="{BB962C8B-B14F-4D97-AF65-F5344CB8AC3E}">
        <p14:creationId xmlns:p14="http://schemas.microsoft.com/office/powerpoint/2010/main" val="32283685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0" anchor="b">
            <a:noAutofit/>
          </a:bodyPr>
          <a:lstStyle/>
          <a:p>
            <a:pPr algn="ctr"/>
            <a:r>
              <a:rPr lang="fa-IR" dirty="0">
                <a:solidFill>
                  <a:schemeClr val="accent3"/>
                </a:solidFill>
                <a:cs typeface="B Titr" panose="00000700000000000000" pitchFamily="2" charset="-78"/>
              </a:rPr>
              <a:t>اعضای کمیته پویش پیشگیری و تشخیص زودهنگام سرطان پستان</a:t>
            </a:r>
          </a:p>
        </p:txBody>
      </p:sp>
      <p:sp>
        <p:nvSpPr>
          <p:cNvPr id="3" name="Content Placeholder 2"/>
          <p:cNvSpPr>
            <a:spLocks noGrp="1"/>
          </p:cNvSpPr>
          <p:nvPr>
            <p:ph idx="1"/>
          </p:nvPr>
        </p:nvSpPr>
        <p:spPr/>
        <p:style>
          <a:lnRef idx="2">
            <a:schemeClr val="accent1"/>
          </a:lnRef>
          <a:fillRef idx="1">
            <a:schemeClr val="lt1"/>
          </a:fillRef>
          <a:effectRef idx="0">
            <a:schemeClr val="accent1"/>
          </a:effectRef>
          <a:fontRef idx="minor">
            <a:schemeClr val="dk1"/>
          </a:fontRef>
        </p:style>
        <p:txBody>
          <a:bodyPr vert="horz" lIns="91440" tIns="45720" rIns="91440" bIns="45720" rtlCol="0">
            <a:normAutofit/>
          </a:bodyPr>
          <a:lstStyle/>
          <a:p>
            <a:r>
              <a:rPr lang="fa-IR" sz="2000" dirty="0">
                <a:solidFill>
                  <a:schemeClr val="dk1"/>
                </a:solidFill>
                <a:cs typeface="B Titr" panose="00000700000000000000" pitchFamily="2" charset="-78"/>
              </a:rPr>
              <a:t>سازمان اوقاف و امور خیریه: نیکوکاران و خیرین سلامت، انجمن سرطان تبریز</a:t>
            </a:r>
          </a:p>
          <a:p>
            <a:r>
              <a:rPr lang="fa-IR" sz="2000" dirty="0">
                <a:solidFill>
                  <a:schemeClr val="dk1"/>
                </a:solidFill>
                <a:cs typeface="B Titr" panose="00000700000000000000" pitchFamily="2" charset="-78"/>
              </a:rPr>
              <a:t>شهرداری</a:t>
            </a:r>
          </a:p>
          <a:p>
            <a:r>
              <a:rPr lang="fa-IR" sz="2000" dirty="0">
                <a:solidFill>
                  <a:schemeClr val="dk1"/>
                </a:solidFill>
                <a:cs typeface="B Titr" panose="00000700000000000000" pitchFamily="2" charset="-78"/>
              </a:rPr>
              <a:t>صدا و سیما</a:t>
            </a:r>
          </a:p>
          <a:p>
            <a:r>
              <a:rPr lang="fa-IR" sz="2000" dirty="0">
                <a:solidFill>
                  <a:schemeClr val="dk1"/>
                </a:solidFill>
                <a:cs typeface="B Titr" panose="00000700000000000000" pitchFamily="2" charset="-78"/>
              </a:rPr>
              <a:t>امور بانوان استانداری</a:t>
            </a:r>
          </a:p>
          <a:p>
            <a:r>
              <a:rPr lang="fa-IR" sz="2000" dirty="0">
                <a:solidFill>
                  <a:schemeClr val="dk1"/>
                </a:solidFill>
                <a:cs typeface="B Titr" panose="00000700000000000000" pitchFamily="2" charset="-78"/>
              </a:rPr>
              <a:t>امور بانوان دانشگاه علوم پزشکی</a:t>
            </a:r>
          </a:p>
          <a:p>
            <a:r>
              <a:rPr lang="fa-IR" sz="2000" dirty="0">
                <a:solidFill>
                  <a:schemeClr val="dk1"/>
                </a:solidFill>
                <a:cs typeface="B Titr" panose="00000700000000000000" pitchFamily="2" charset="-78"/>
              </a:rPr>
              <a:t>آموزش و پرورش</a:t>
            </a:r>
          </a:p>
          <a:p>
            <a:r>
              <a:rPr lang="fa-IR" sz="2000" dirty="0">
                <a:solidFill>
                  <a:schemeClr val="dk1"/>
                </a:solidFill>
                <a:cs typeface="B Titr" panose="00000700000000000000" pitchFamily="2" charset="-78"/>
              </a:rPr>
              <a:t>متخصصین و اعضای هیئت علمی دانشگاه علوم پزشکی</a:t>
            </a:r>
          </a:p>
          <a:p>
            <a:r>
              <a:rPr lang="fa-IR" sz="2000" dirty="0">
                <a:solidFill>
                  <a:schemeClr val="dk1"/>
                </a:solidFill>
                <a:cs typeface="B Titr" panose="00000700000000000000" pitchFamily="2" charset="-78"/>
              </a:rPr>
              <a:t>سازمان هلال احمر استان</a:t>
            </a:r>
          </a:p>
          <a:p>
            <a:r>
              <a:rPr lang="fa-IR" sz="2000" dirty="0">
                <a:solidFill>
                  <a:schemeClr val="dk1"/>
                </a:solidFill>
                <a:cs typeface="B Titr" panose="00000700000000000000" pitchFamily="2" charset="-78"/>
              </a:rPr>
              <a:t>سازمان بهزیستی استان</a:t>
            </a:r>
          </a:p>
          <a:p>
            <a:endParaRPr lang="fa-IR" sz="2000" dirty="0">
              <a:solidFill>
                <a:schemeClr val="dk1"/>
              </a:solidFill>
              <a:cs typeface="B Titr" panose="00000700000000000000" pitchFamily="2" charset="-78"/>
            </a:endParaRPr>
          </a:p>
        </p:txBody>
      </p:sp>
    </p:spTree>
    <p:extLst>
      <p:ext uri="{BB962C8B-B14F-4D97-AF65-F5344CB8AC3E}">
        <p14:creationId xmlns:p14="http://schemas.microsoft.com/office/powerpoint/2010/main" val="31257069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45720" rIns="91440" bIns="45720" rtlCol="0" anchor="b">
            <a:noAutofit/>
          </a:bodyPr>
          <a:lstStyle/>
          <a:p>
            <a:pPr algn="ctr"/>
            <a:r>
              <a:rPr lang="fa-IR" dirty="0">
                <a:solidFill>
                  <a:schemeClr val="accent3"/>
                </a:solidFill>
                <a:cs typeface="B Titr" panose="00000700000000000000" pitchFamily="2" charset="-78"/>
              </a:rPr>
              <a:t>مراحل اجرای پویش در معاونت بهداشت دانشگاه علوم پزشکی تبریز</a:t>
            </a:r>
          </a:p>
        </p:txBody>
      </p:sp>
      <p:sp>
        <p:nvSpPr>
          <p:cNvPr id="3" name="Content Placeholder 2"/>
          <p:cNvSpPr>
            <a:spLocks noGrp="1"/>
          </p:cNvSpPr>
          <p:nvPr>
            <p:ph idx="1"/>
          </p:nvPr>
        </p:nvSpPr>
        <p:spPr/>
        <p:style>
          <a:lnRef idx="2">
            <a:schemeClr val="accent1"/>
          </a:lnRef>
          <a:fillRef idx="1">
            <a:schemeClr val="lt1"/>
          </a:fillRef>
          <a:effectRef idx="0">
            <a:schemeClr val="accent1"/>
          </a:effectRef>
          <a:fontRef idx="minor">
            <a:schemeClr val="dk1"/>
          </a:fontRef>
        </p:style>
        <p:txBody>
          <a:bodyPr vert="horz" lIns="91440" tIns="45720" rIns="91440" bIns="45720" rtlCol="0">
            <a:normAutofit/>
          </a:bodyPr>
          <a:lstStyle/>
          <a:p>
            <a:r>
              <a:rPr lang="fa-IR" sz="2000" dirty="0">
                <a:solidFill>
                  <a:schemeClr val="dk1"/>
                </a:solidFill>
                <a:cs typeface="B Titr" panose="00000700000000000000" pitchFamily="2" charset="-78"/>
              </a:rPr>
              <a:t>طراحی برنامه</a:t>
            </a:r>
          </a:p>
          <a:p>
            <a:r>
              <a:rPr lang="fa-IR" sz="2000" dirty="0">
                <a:solidFill>
                  <a:schemeClr val="dk1"/>
                </a:solidFill>
                <a:cs typeface="B Titr" panose="00000700000000000000" pitchFamily="2" charset="-78"/>
              </a:rPr>
              <a:t>جلب مشارکت ذینفعان</a:t>
            </a:r>
          </a:p>
          <a:p>
            <a:r>
              <a:rPr lang="fa-IR" sz="2000" dirty="0">
                <a:solidFill>
                  <a:schemeClr val="dk1"/>
                </a:solidFill>
                <a:cs typeface="B Titr" panose="00000700000000000000" pitchFamily="2" charset="-78"/>
              </a:rPr>
              <a:t>تهیه محتواهای آموزشی و تبلیغاتی</a:t>
            </a:r>
          </a:p>
          <a:p>
            <a:r>
              <a:rPr lang="fa-IR" sz="2000" dirty="0">
                <a:solidFill>
                  <a:schemeClr val="dk1"/>
                </a:solidFill>
                <a:cs typeface="B Titr" panose="00000700000000000000" pitchFamily="2" charset="-78"/>
              </a:rPr>
              <a:t>اجرای برنامه</a:t>
            </a:r>
          </a:p>
          <a:p>
            <a:r>
              <a:rPr lang="fa-IR" sz="2000" dirty="0">
                <a:solidFill>
                  <a:schemeClr val="dk1"/>
                </a:solidFill>
                <a:cs typeface="B Titr" panose="00000700000000000000" pitchFamily="2" charset="-78"/>
              </a:rPr>
              <a:t>پایش و ارزشیابی برنامه</a:t>
            </a:r>
          </a:p>
          <a:p>
            <a:endParaRPr lang="fa-IR" sz="2000" dirty="0">
              <a:solidFill>
                <a:schemeClr val="dk1"/>
              </a:solidFill>
              <a:cs typeface="B Titr" panose="00000700000000000000" pitchFamily="2" charset="-78"/>
            </a:endParaRPr>
          </a:p>
        </p:txBody>
      </p:sp>
    </p:spTree>
    <p:extLst>
      <p:ext uri="{BB962C8B-B14F-4D97-AF65-F5344CB8AC3E}">
        <p14:creationId xmlns:p14="http://schemas.microsoft.com/office/powerpoint/2010/main" val="627622821"/>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91</TotalTime>
  <Words>916</Words>
  <Application>Microsoft Office PowerPoint</Application>
  <PresentationFormat>Widescreen</PresentationFormat>
  <Paragraphs>91</Paragraphs>
  <Slides>16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Arial</vt:lpstr>
      <vt:lpstr>B Titr</vt:lpstr>
      <vt:lpstr>Calibri</vt:lpstr>
      <vt:lpstr>Tahoma</vt:lpstr>
      <vt:lpstr>Trebuchet MS</vt:lpstr>
      <vt:lpstr>Wingdings 3</vt:lpstr>
      <vt:lpstr>Facet</vt:lpstr>
      <vt:lpstr>کمیته برون بخشی پویش ملی پیشگیری و تشخیص زودرس سرطان</vt:lpstr>
      <vt:lpstr>PowerPoint Presentation</vt:lpstr>
      <vt:lpstr>اپیدمیولوژی</vt:lpstr>
      <vt:lpstr>علل افزایش بروز سرطان در ایران و جهان:</vt:lpstr>
      <vt:lpstr>هدف کلی پویش:</vt:lpstr>
      <vt:lpstr>اهداف اختصاصی پویش</vt:lpstr>
      <vt:lpstr>اهداف اختصاصی آموزشی ( افراد و کارکنان تحت پوشش کلیه اعضای کمیته)</vt:lpstr>
      <vt:lpstr>اعضای کمیته پویش پیشگیری و تشخیص زودهنگام سرطان پستان</vt:lpstr>
      <vt:lpstr>مراحل اجرای پویش در معاونت بهداشت دانشگاه علوم پزشکی تبریز</vt:lpstr>
      <vt:lpstr>انتظارات از شهرداری</vt:lpstr>
      <vt:lpstr>انتظارات از سازمان صدا و سیما</vt:lpstr>
      <vt:lpstr>انتظارات از سازمان آموزش و پرورش</vt:lpstr>
      <vt:lpstr>انتظارات از امور بانوان استانداری</vt:lpstr>
      <vt:lpstr>انتظارات از امور بانوان دانشگاه علوم پزشکی</vt:lpstr>
      <vt:lpstr>انتظارات از سازمان بهزیستی</vt:lpstr>
      <vt:lpstr>انتظارات از سازمان هلال احمر</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کمیته برون بخشی پویش ملی پیشگیری و تشخیص زودرس سرطان</dc:title>
  <dc:creator>Naier SadeghPourSaleh</dc:creator>
  <cp:lastModifiedBy>parvaneh farsad khoshbakht</cp:lastModifiedBy>
  <cp:revision>55</cp:revision>
  <cp:lastPrinted>2018-10-24T05:02:01Z</cp:lastPrinted>
  <dcterms:created xsi:type="dcterms:W3CDTF">2018-10-24T04:20:36Z</dcterms:created>
  <dcterms:modified xsi:type="dcterms:W3CDTF">2019-01-21T06:21:34Z</dcterms:modified>
</cp:coreProperties>
</file>